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31"/>
  </p:notesMasterIdLst>
  <p:sldIdLst>
    <p:sldId id="256" r:id="rId5"/>
    <p:sldId id="257" r:id="rId6"/>
    <p:sldId id="277" r:id="rId7"/>
    <p:sldId id="268" r:id="rId8"/>
    <p:sldId id="259" r:id="rId9"/>
    <p:sldId id="278" r:id="rId10"/>
    <p:sldId id="258" r:id="rId11"/>
    <p:sldId id="269" r:id="rId12"/>
    <p:sldId id="270" r:id="rId13"/>
    <p:sldId id="271" r:id="rId14"/>
    <p:sldId id="279" r:id="rId15"/>
    <p:sldId id="272" r:id="rId16"/>
    <p:sldId id="261" r:id="rId17"/>
    <p:sldId id="280" r:id="rId18"/>
    <p:sldId id="273" r:id="rId19"/>
    <p:sldId id="275" r:id="rId20"/>
    <p:sldId id="284" r:id="rId21"/>
    <p:sldId id="281" r:id="rId22"/>
    <p:sldId id="276" r:id="rId23"/>
    <p:sldId id="282" r:id="rId24"/>
    <p:sldId id="283" r:id="rId25"/>
    <p:sldId id="260" r:id="rId26"/>
    <p:sldId id="265" r:id="rId27"/>
    <p:sldId id="266" r:id="rId28"/>
    <p:sldId id="262" r:id="rId29"/>
    <p:sldId id="26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77"/>
            <p14:sldId id="268"/>
            <p14:sldId id="259"/>
            <p14:sldId id="278"/>
            <p14:sldId id="258"/>
            <p14:sldId id="269"/>
            <p14:sldId id="270"/>
            <p14:sldId id="271"/>
            <p14:sldId id="279"/>
            <p14:sldId id="272"/>
            <p14:sldId id="261"/>
            <p14:sldId id="280"/>
            <p14:sldId id="273"/>
            <p14:sldId id="275"/>
            <p14:sldId id="284"/>
            <p14:sldId id="281"/>
            <p14:sldId id="276"/>
            <p14:sldId id="282"/>
            <p14:sldId id="283"/>
            <p14:sldId id="260"/>
            <p14:sldId id="265"/>
            <p14:sldId id="266"/>
            <p14:sldId id="262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2D91"/>
    <a:srgbClr val="E2068C"/>
    <a:srgbClr val="FFFFFF"/>
    <a:srgbClr val="7FCC27"/>
    <a:srgbClr val="231F20"/>
    <a:srgbClr val="151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127" d="100"/>
          <a:sy n="127" d="100"/>
        </p:scale>
        <p:origin x="68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12-Sep-19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5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41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06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6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72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99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51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3787-346D-40CE-86B9-2940CD4D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C4FE6-909F-4E4D-B427-FC1838598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4ECFA-E83A-40DD-9704-08CA7F93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0FA09-2006-40F8-BFEA-A3D894027D28}" type="datetimeFigureOut">
              <a:rPr lang="en-US" smtClean="0"/>
              <a:t>12-Sep-19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3FEE5-D580-42A6-B600-4112610A8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0310D-CBE5-49DB-AF11-EAB738D2E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EDF5A-24AD-454C-A8FF-ABB3EF055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9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Multi-Tenancy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3505" y="1825625"/>
            <a:ext cx="60341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Multi-tenant infrastructure</a:t>
            </a:r>
          </a:p>
          <a:p>
            <a:pPr lvl="1"/>
            <a:r>
              <a:rPr lang="en-US" sz="2000" dirty="0"/>
              <a:t>Tenant determination, auto data isolation, dynamic database selection, tenant basis setting system… etc.</a:t>
            </a:r>
          </a:p>
          <a:p>
            <a:r>
              <a:rPr lang="en-US" sz="2400" dirty="0"/>
              <a:t>Multi-tenancy unaware applications!</a:t>
            </a:r>
          </a:p>
          <a:p>
            <a:r>
              <a:rPr lang="en-US" sz="2400" dirty="0"/>
              <a:t>Pre-built tenant management module to create and manage your tenants!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C91BE85-079C-4F58-BDCB-39F36D58B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62" y="1978025"/>
            <a:ext cx="40005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675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ABP.IO vs ASP.NET Boilerplate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93598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ASP.NET Boilerplate vs ABP.IO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3504" y="1825625"/>
            <a:ext cx="52578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6 years of continuous development</a:t>
            </a:r>
          </a:p>
          <a:p>
            <a:r>
              <a:rPr lang="en-US" sz="2400" dirty="0"/>
              <a:t>7,000+ stars on GitHub</a:t>
            </a:r>
          </a:p>
          <a:p>
            <a:r>
              <a:rPr lang="en-US" sz="2400" dirty="0"/>
              <a:t>1,5M downloads on NuGet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B140F-EDD7-4A49-8924-889C64B5A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097" y="4555851"/>
            <a:ext cx="2114097" cy="19346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737CC4-4E05-4288-B27B-94D7F9373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1016" y="4555851"/>
            <a:ext cx="2433077" cy="19315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E0082A-38E1-4DE4-ACC6-A5E5ED32F7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424" y="1825625"/>
            <a:ext cx="6306669" cy="25697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6D928F-E465-4C0B-A451-10CE3BABB9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04" y="5066350"/>
            <a:ext cx="2180276" cy="9958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F53552-070F-44D1-B2D1-FED6A6C57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792" y="5140089"/>
            <a:ext cx="2464265" cy="84833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3DFC689-30D0-4E10-8902-8757CE0A9D27}"/>
              </a:ext>
            </a:extLst>
          </p:cNvPr>
          <p:cNvCxnSpPr>
            <a:cxnSpLocks/>
          </p:cNvCxnSpPr>
          <p:nvPr/>
        </p:nvCxnSpPr>
        <p:spPr>
          <a:xfrm>
            <a:off x="2730673" y="5564257"/>
            <a:ext cx="1349297" cy="0"/>
          </a:xfrm>
          <a:prstGeom prst="straightConnector1">
            <a:avLst/>
          </a:prstGeom>
          <a:ln w="1270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101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Create a new solution!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Highlights /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59507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Cross-cutting Concerns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48B2D3-97BF-4BF1-BF8C-F60C7C1B8AE8}"/>
              </a:ext>
            </a:extLst>
          </p:cNvPr>
          <p:cNvSpPr txBox="1"/>
          <p:nvPr/>
        </p:nvSpPr>
        <p:spPr>
          <a:xfrm>
            <a:off x="3065816" y="1413164"/>
            <a:ext cx="1700145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DDD Base Classes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22F59B-B3E1-463D-BBF7-3B7148D08D1A}"/>
              </a:ext>
            </a:extLst>
          </p:cNvPr>
          <p:cNvSpPr txBox="1"/>
          <p:nvPr/>
        </p:nvSpPr>
        <p:spPr>
          <a:xfrm>
            <a:off x="6913536" y="1413164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Generic Repositories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6A7DB1-2B93-4A3C-B8BD-1560AB8DF677}"/>
              </a:ext>
            </a:extLst>
          </p:cNvPr>
          <p:cNvSpPr txBox="1"/>
          <p:nvPr/>
        </p:nvSpPr>
        <p:spPr>
          <a:xfrm>
            <a:off x="4871100" y="1413224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DI Auto-Register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E6851-FB7B-4B7B-B97D-30DC708F4FEA}"/>
              </a:ext>
            </a:extLst>
          </p:cNvPr>
          <p:cNvSpPr txBox="1"/>
          <p:nvPr/>
        </p:nvSpPr>
        <p:spPr>
          <a:xfrm>
            <a:off x="210342" y="2776450"/>
            <a:ext cx="1941301" cy="535531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Authorization / Permissions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0879B2-C97B-456B-B31D-2FB24A769967}"/>
              </a:ext>
            </a:extLst>
          </p:cNvPr>
          <p:cNvSpPr txBox="1"/>
          <p:nvPr/>
        </p:nvSpPr>
        <p:spPr>
          <a:xfrm>
            <a:off x="210341" y="3429000"/>
            <a:ext cx="1941301" cy="480131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Unit Of Work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(Transaction Management)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14D93E-42FB-4C34-8F6D-342AEA9758E9}"/>
              </a:ext>
            </a:extLst>
          </p:cNvPr>
          <p:cNvSpPr txBox="1"/>
          <p:nvPr/>
        </p:nvSpPr>
        <p:spPr>
          <a:xfrm>
            <a:off x="10040358" y="3429000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Auto Audit Logging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9D3FE5-767B-4519-B0FB-B6CB1A032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304" y="1912609"/>
            <a:ext cx="7489353" cy="46489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3F7020C-ECFC-423D-A5FB-33C1D166EC55}"/>
              </a:ext>
            </a:extLst>
          </p:cNvPr>
          <p:cNvSpPr txBox="1"/>
          <p:nvPr/>
        </p:nvSpPr>
        <p:spPr>
          <a:xfrm>
            <a:off x="10040358" y="2998049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Auto Validation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C2D884-BC31-4610-9F80-5FF3799E9547}"/>
              </a:ext>
            </a:extLst>
          </p:cNvPr>
          <p:cNvSpPr txBox="1"/>
          <p:nvPr/>
        </p:nvSpPr>
        <p:spPr>
          <a:xfrm>
            <a:off x="210339" y="4934637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Object2Object Map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39036-E47A-4BA7-B251-CCCAD62E06CD}"/>
              </a:ext>
            </a:extLst>
          </p:cNvPr>
          <p:cNvSpPr txBox="1"/>
          <p:nvPr/>
        </p:nvSpPr>
        <p:spPr>
          <a:xfrm>
            <a:off x="210339" y="4043319"/>
            <a:ext cx="1941301" cy="757130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Exception Management &amp; Handling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B7CEC4-166F-4843-A8FB-60039CA4E038}"/>
              </a:ext>
            </a:extLst>
          </p:cNvPr>
          <p:cNvSpPr txBox="1"/>
          <p:nvPr/>
        </p:nvSpPr>
        <p:spPr>
          <a:xfrm>
            <a:off x="10040357" y="3857836"/>
            <a:ext cx="1941301" cy="313932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Localization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DECC1E-AEC6-48D7-981A-948AC8F1AC8C}"/>
              </a:ext>
            </a:extLst>
          </p:cNvPr>
          <p:cNvSpPr txBox="1"/>
          <p:nvPr/>
        </p:nvSpPr>
        <p:spPr>
          <a:xfrm>
            <a:off x="10040357" y="4327410"/>
            <a:ext cx="1941301" cy="1508105"/>
          </a:xfrm>
          <a:prstGeom prst="rect">
            <a:avLst/>
          </a:prstGeom>
          <a:solidFill>
            <a:srgbClr val="5C2D91"/>
          </a:solidFill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45720" tIns="45720" rIns="45720" bIns="4572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1"/>
                </a:solidFill>
              </a:rPr>
              <a:t>Others: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ICurrentUser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ISettingProvider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IFeatureChecker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bg1"/>
                </a:solidFill>
              </a:rPr>
              <a:t>IGuidGenerator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0EDC3C03-352F-497C-B08D-2DC9FB79F125}"/>
              </a:ext>
            </a:extLst>
          </p:cNvPr>
          <p:cNvCxnSpPr>
            <a:stCxn id="11" idx="3"/>
          </p:cNvCxnSpPr>
          <p:nvPr/>
        </p:nvCxnSpPr>
        <p:spPr>
          <a:xfrm>
            <a:off x="2151643" y="3044216"/>
            <a:ext cx="486049" cy="267765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794DD753-9143-4F8F-BFC5-FC67CD7D73D1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2151642" y="3429002"/>
            <a:ext cx="486050" cy="240064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AC3B7859-8CE4-4960-8CF5-47FA2E113E93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2151640" y="4026150"/>
            <a:ext cx="914176" cy="395734"/>
          </a:xfrm>
          <a:prstGeom prst="curvedConnector3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EAB3F57D-31D4-4E0C-B532-666A38355E4B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151640" y="5091603"/>
            <a:ext cx="1139195" cy="977601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F61A081A-DE2A-4257-859B-CDF13D13CA48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3957788" y="1685197"/>
            <a:ext cx="185455" cy="269252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Curved 40">
            <a:extLst>
              <a:ext uri="{FF2B5EF4-FFF2-40B4-BE49-F238E27FC236}">
                <a16:creationId xmlns:a16="http://schemas.microsoft.com/office/drawing/2014/main" id="{BA21E120-30F5-4E45-9370-7C7751FFD0B7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6719511" y="1126348"/>
            <a:ext cx="563928" cy="1765424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35B66ADA-8781-49E1-A088-6C280B33FA66}"/>
              </a:ext>
            </a:extLst>
          </p:cNvPr>
          <p:cNvCxnSpPr>
            <a:cxnSpLocks/>
            <a:stCxn id="15" idx="1"/>
          </p:cNvCxnSpPr>
          <p:nvPr/>
        </p:nvCxnSpPr>
        <p:spPr>
          <a:xfrm rot="10800000" flipV="1">
            <a:off x="6571624" y="3155015"/>
            <a:ext cx="3468734" cy="19869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CF327663-4CA1-4B05-AC5D-AE1DB87B9FCE}"/>
              </a:ext>
            </a:extLst>
          </p:cNvPr>
          <p:cNvCxnSpPr>
            <a:cxnSpLocks/>
            <a:stCxn id="13" idx="1"/>
          </p:cNvCxnSpPr>
          <p:nvPr/>
        </p:nvCxnSpPr>
        <p:spPr>
          <a:xfrm rot="10800000">
            <a:off x="6571624" y="3468612"/>
            <a:ext cx="3468734" cy="117355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Curved 61">
            <a:extLst>
              <a:ext uri="{FF2B5EF4-FFF2-40B4-BE49-F238E27FC236}">
                <a16:creationId xmlns:a16="http://schemas.microsoft.com/office/drawing/2014/main" id="{E1FA2876-962A-4F40-BBDA-71F221B3ED49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9174145" y="4014802"/>
            <a:ext cx="866212" cy="12700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Curved 65">
            <a:extLst>
              <a:ext uri="{FF2B5EF4-FFF2-40B4-BE49-F238E27FC236}">
                <a16:creationId xmlns:a16="http://schemas.microsoft.com/office/drawing/2014/main" id="{57843B6F-5322-41ED-910D-8248D20EA3CD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5345786" y="1416587"/>
            <a:ext cx="185396" cy="806534"/>
          </a:xfrm>
          <a:prstGeom prst="curvedConnector2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399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Auto HTTP API Controllers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B9CFA1-B4A6-4D7A-9975-1F9968503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664" y="3467072"/>
            <a:ext cx="6237567" cy="28784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C15082-0BD5-4E4F-BAC1-73AAA896CA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569" y="1656376"/>
            <a:ext cx="4421800" cy="2744802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48A89EE-60D3-4610-824A-A8849EEAFBEA}"/>
              </a:ext>
            </a:extLst>
          </p:cNvPr>
          <p:cNvCxnSpPr>
            <a:stCxn id="7" idx="2"/>
            <a:endCxn id="3" idx="1"/>
          </p:cNvCxnSpPr>
          <p:nvPr/>
        </p:nvCxnSpPr>
        <p:spPr>
          <a:xfrm rot="16200000" flipH="1">
            <a:off x="3924504" y="3455142"/>
            <a:ext cx="505125" cy="2397195"/>
          </a:xfrm>
          <a:prstGeom prst="bentConnector2">
            <a:avLst/>
          </a:prstGeom>
          <a:ln w="635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8E597FB-F2CF-49D4-A957-50EA4D67BCD4}"/>
              </a:ext>
            </a:extLst>
          </p:cNvPr>
          <p:cNvSpPr txBox="1"/>
          <p:nvPr/>
        </p:nvSpPr>
        <p:spPr>
          <a:xfrm>
            <a:off x="5833069" y="1700684"/>
            <a:ext cx="3330079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Application Service (POCO)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C832D3B-6945-498B-A151-760048F64FA6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5181833" y="1973067"/>
            <a:ext cx="651236" cy="2042"/>
          </a:xfrm>
          <a:prstGeom prst="straightConnector1">
            <a:avLst/>
          </a:prstGeom>
          <a:ln w="254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4D50877-DAF0-4995-B451-B3C32CF963BA}"/>
              </a:ext>
            </a:extLst>
          </p:cNvPr>
          <p:cNvSpPr txBox="1"/>
          <p:nvPr/>
        </p:nvSpPr>
        <p:spPr>
          <a:xfrm>
            <a:off x="7839492" y="2554401"/>
            <a:ext cx="1401474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HTTP API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D3592D-4496-43F7-89D1-D51974CE9543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8494448" y="3028777"/>
            <a:ext cx="0" cy="438295"/>
          </a:xfrm>
          <a:prstGeom prst="straightConnector1">
            <a:avLst/>
          </a:prstGeom>
          <a:ln w="254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3A881B1-208A-4695-B74A-A1E4329E1D35}"/>
              </a:ext>
            </a:extLst>
          </p:cNvPr>
          <p:cNvSpPr txBox="1"/>
          <p:nvPr/>
        </p:nvSpPr>
        <p:spPr>
          <a:xfrm>
            <a:off x="2453472" y="4848411"/>
            <a:ext cx="1918795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By convention</a:t>
            </a:r>
          </a:p>
        </p:txBody>
      </p:sp>
    </p:spTree>
    <p:extLst>
      <p:ext uri="{BB962C8B-B14F-4D97-AF65-F5344CB8AC3E}">
        <p14:creationId xmlns:p14="http://schemas.microsoft.com/office/powerpoint/2010/main" val="153982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JavaScript &amp; C# Client Proxies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31271E-3080-4EE9-871D-3AA57D13A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2231959"/>
            <a:ext cx="4752957" cy="2193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550B92D-D227-4C7C-9024-CA1EC39261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60" y="2160397"/>
            <a:ext cx="819778" cy="8197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6DC418-6759-49B9-8A9A-FFFEC4DA515A}"/>
              </a:ext>
            </a:extLst>
          </p:cNvPr>
          <p:cNvSpPr txBox="1"/>
          <p:nvPr/>
        </p:nvSpPr>
        <p:spPr>
          <a:xfrm>
            <a:off x="761887" y="1773532"/>
            <a:ext cx="117904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Browser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28" name="Picture 4" descr="Image result for javascript logo">
            <a:extLst>
              <a:ext uri="{FF2B5EF4-FFF2-40B4-BE49-F238E27FC236}">
                <a16:creationId xmlns:a16="http://schemas.microsoft.com/office/drawing/2014/main" id="{26849E2F-0706-416A-8594-25223406D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8752" y="2228011"/>
            <a:ext cx="684549" cy="68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246BA22-CC5D-49CB-9602-883FC08CE1AA}"/>
              </a:ext>
            </a:extLst>
          </p:cNvPr>
          <p:cNvSpPr txBox="1"/>
          <p:nvPr/>
        </p:nvSpPr>
        <p:spPr>
          <a:xfrm>
            <a:off x="1996140" y="1773532"/>
            <a:ext cx="1989775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JavaScript Proxy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030" name="Picture 6" descr="Image result for c# logo">
            <a:extLst>
              <a:ext uri="{FF2B5EF4-FFF2-40B4-BE49-F238E27FC236}">
                <a16:creationId xmlns:a16="http://schemas.microsoft.com/office/drawing/2014/main" id="{F8F22AB9-FC51-4AD4-B1B8-9D0DD42B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662" y="3843493"/>
            <a:ext cx="747639" cy="74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c# console application">
            <a:extLst>
              <a:ext uri="{FF2B5EF4-FFF2-40B4-BE49-F238E27FC236}">
                <a16:creationId xmlns:a16="http://schemas.microsoft.com/office/drawing/2014/main" id="{EF600326-858D-4364-9EC5-EF4AFD28B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87" y="3906640"/>
            <a:ext cx="1175717" cy="62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9BFBE9F-1556-4F98-AAC4-8E2C637AAABB}"/>
              </a:ext>
            </a:extLst>
          </p:cNvPr>
          <p:cNvSpPr txBox="1"/>
          <p:nvPr/>
        </p:nvSpPr>
        <p:spPr>
          <a:xfrm>
            <a:off x="477297" y="3404238"/>
            <a:ext cx="1868140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3</a:t>
            </a:r>
            <a:r>
              <a:rPr lang="en-US" baseline="30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rd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-party client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66B25D-27FE-430C-A870-0974DD092734}"/>
              </a:ext>
            </a:extLst>
          </p:cNvPr>
          <p:cNvSpPr txBox="1"/>
          <p:nvPr/>
        </p:nvSpPr>
        <p:spPr>
          <a:xfrm>
            <a:off x="2429913" y="3415043"/>
            <a:ext cx="126759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Proxy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4746F2-9C48-4833-9DC6-EB51DC84B91E}"/>
              </a:ext>
            </a:extLst>
          </p:cNvPr>
          <p:cNvCxnSpPr>
            <a:stCxn id="12" idx="3"/>
            <a:endCxn id="1028" idx="1"/>
          </p:cNvCxnSpPr>
          <p:nvPr/>
        </p:nvCxnSpPr>
        <p:spPr>
          <a:xfrm>
            <a:off x="1712138" y="2570286"/>
            <a:ext cx="936614" cy="0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24AC0AB-6116-4358-AE3E-07C6DFE0F972}"/>
              </a:ext>
            </a:extLst>
          </p:cNvPr>
          <p:cNvCxnSpPr>
            <a:stCxn id="1032" idx="3"/>
            <a:endCxn id="1030" idx="1"/>
          </p:cNvCxnSpPr>
          <p:nvPr/>
        </p:nvCxnSpPr>
        <p:spPr>
          <a:xfrm>
            <a:off x="1937604" y="4217312"/>
            <a:ext cx="648058" cy="1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A1E748-C735-4133-B50E-85D0A338C2E3}"/>
              </a:ext>
            </a:extLst>
          </p:cNvPr>
          <p:cNvCxnSpPr>
            <a:cxnSpLocks/>
            <a:stCxn id="1028" idx="3"/>
          </p:cNvCxnSpPr>
          <p:nvPr/>
        </p:nvCxnSpPr>
        <p:spPr>
          <a:xfrm>
            <a:off x="3333301" y="2570286"/>
            <a:ext cx="856512" cy="202490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AA0009-01B4-4C74-AC47-B14665B95827}"/>
              </a:ext>
            </a:extLst>
          </p:cNvPr>
          <p:cNvCxnSpPr>
            <a:cxnSpLocks/>
            <a:stCxn id="1030" idx="3"/>
          </p:cNvCxnSpPr>
          <p:nvPr/>
        </p:nvCxnSpPr>
        <p:spPr>
          <a:xfrm flipV="1">
            <a:off x="3333301" y="4044839"/>
            <a:ext cx="856512" cy="172474"/>
          </a:xfrm>
          <a:prstGeom prst="straightConnector1">
            <a:avLst/>
          </a:prstGeom>
          <a:ln w="38100">
            <a:solidFill>
              <a:schemeClr val="accent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3AE68F8-4C25-4AED-BF49-D84DBABCBD2F}"/>
              </a:ext>
            </a:extLst>
          </p:cNvPr>
          <p:cNvSpPr txBox="1"/>
          <p:nvPr/>
        </p:nvSpPr>
        <p:spPr>
          <a:xfrm>
            <a:off x="3985915" y="4598143"/>
            <a:ext cx="2911310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Authentication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Exception Handling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00A1031-FAF0-4C9C-9B74-8FF05A54B821}"/>
              </a:ext>
            </a:extLst>
          </p:cNvPr>
          <p:cNvSpPr txBox="1"/>
          <p:nvPr/>
        </p:nvSpPr>
        <p:spPr>
          <a:xfrm>
            <a:off x="7147796" y="4598143"/>
            <a:ext cx="3368551" cy="9264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JSON De/serialization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Endpoint Configuration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AC1D6-546C-4690-8244-01E37738B845}"/>
              </a:ext>
            </a:extLst>
          </p:cNvPr>
          <p:cNvSpPr/>
          <p:nvPr/>
        </p:nvSpPr>
        <p:spPr>
          <a:xfrm>
            <a:off x="5377354" y="5644123"/>
            <a:ext cx="3689215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CODE GENERATION!</a:t>
            </a:r>
          </a:p>
        </p:txBody>
      </p:sp>
    </p:spTree>
    <p:extLst>
      <p:ext uri="{BB962C8B-B14F-4D97-AF65-F5344CB8AC3E}">
        <p14:creationId xmlns:p14="http://schemas.microsoft.com/office/powerpoint/2010/main" val="121156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Dynamic JavaScript &amp; C# Client Proxies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4F5FBA-6489-495E-953A-0ADC28584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48" y="2862759"/>
            <a:ext cx="3099702" cy="11324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5DAA88-AD16-4301-A45C-F4BA836B0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597" y="2862759"/>
            <a:ext cx="5709575" cy="28386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0BF4F2-B310-4E47-9D42-3CC3BD027D54}"/>
              </a:ext>
            </a:extLst>
          </p:cNvPr>
          <p:cNvSpPr txBox="1"/>
          <p:nvPr/>
        </p:nvSpPr>
        <p:spPr>
          <a:xfrm>
            <a:off x="807448" y="2125198"/>
            <a:ext cx="2930931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JavaScript Client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62295-7893-49A3-8EE7-ABF5EF2C4741}"/>
              </a:ext>
            </a:extLst>
          </p:cNvPr>
          <p:cNvSpPr txBox="1"/>
          <p:nvPr/>
        </p:nvSpPr>
        <p:spPr>
          <a:xfrm>
            <a:off x="5479597" y="2120200"/>
            <a:ext cx="1810432" cy="6832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Client</a:t>
            </a:r>
            <a:endParaRPr lang="en-US" sz="36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08155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Title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8302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39259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ABP: Open source web application framework for ASP.NET Core 3.0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Halil İbrahim KALKAN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63DE1-248A-44C6-8781-BBE5B71EE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46" y="385744"/>
            <a:ext cx="2883342" cy="99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Title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8302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4770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Title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8302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96647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560535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intro slide</a:t>
            </a:r>
          </a:p>
        </p:txBody>
      </p:sp>
    </p:spTree>
    <p:extLst>
      <p:ext uri="{BB962C8B-B14F-4D97-AF65-F5344CB8AC3E}">
        <p14:creationId xmlns:p14="http://schemas.microsoft.com/office/powerpoint/2010/main" val="199818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Title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Title</a:t>
            </a:r>
          </a:p>
        </p:txBody>
      </p:sp>
    </p:spTree>
    <p:extLst>
      <p:ext uri="{BB962C8B-B14F-4D97-AF65-F5344CB8AC3E}">
        <p14:creationId xmlns:p14="http://schemas.microsoft.com/office/powerpoint/2010/main" val="48039195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179058"/>
          </a:xfrm>
        </p:spPr>
        <p:txBody>
          <a:bodyPr/>
          <a:lstStyle/>
          <a:p>
            <a:r>
              <a:rPr lang="en-US" sz="7200" dirty="0"/>
              <a:t>Why we’ve created the ABP framework?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6633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Why we’ve created the ABP framework?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015B6D-726D-44CC-9CB1-02BE51E49473}"/>
              </a:ext>
            </a:extLst>
          </p:cNvPr>
          <p:cNvSpPr/>
          <p:nvPr/>
        </p:nvSpPr>
        <p:spPr>
          <a:xfrm>
            <a:off x="439320" y="2269998"/>
            <a:ext cx="2961491" cy="4094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48B12-6D38-458F-BD17-F5CD5967E595}"/>
              </a:ext>
            </a:extLst>
          </p:cNvPr>
          <p:cNvSpPr/>
          <p:nvPr/>
        </p:nvSpPr>
        <p:spPr>
          <a:xfrm>
            <a:off x="445930" y="3159376"/>
            <a:ext cx="2954483" cy="40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(plain) ASP.NET Core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A8E288-1127-4635-B49B-D24FAC37206D}"/>
              </a:ext>
            </a:extLst>
          </p:cNvPr>
          <p:cNvCxnSpPr>
            <a:cxnSpLocks/>
          </p:cNvCxnSpPr>
          <p:nvPr/>
        </p:nvCxnSpPr>
        <p:spPr>
          <a:xfrm>
            <a:off x="1989582" y="2679430"/>
            <a:ext cx="3106" cy="47994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mage result for domain driven design">
            <a:extLst>
              <a:ext uri="{FF2B5EF4-FFF2-40B4-BE49-F238E27FC236}">
                <a16:creationId xmlns:a16="http://schemas.microsoft.com/office/drawing/2014/main" id="{A45F7879-2C48-4DAA-855F-28606E402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923" y="2346974"/>
            <a:ext cx="5257268" cy="370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B58113-59F8-48E5-B4B3-F4F2BF781E21}"/>
              </a:ext>
            </a:extLst>
          </p:cNvPr>
          <p:cNvSpPr txBox="1"/>
          <p:nvPr/>
        </p:nvSpPr>
        <p:spPr>
          <a:xfrm>
            <a:off x="4616973" y="1590035"/>
            <a:ext cx="2958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Domain Driven Design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C2459-52C3-457F-A2AC-A12B24F7302D}"/>
              </a:ext>
            </a:extLst>
          </p:cNvPr>
          <p:cNvSpPr txBox="1"/>
          <p:nvPr/>
        </p:nvSpPr>
        <p:spPr>
          <a:xfrm>
            <a:off x="8791191" y="1626538"/>
            <a:ext cx="32458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Cross Cutting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Authorization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Exception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DB Connection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Audit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...</a:t>
            </a:r>
          </a:p>
          <a:p>
            <a:endParaRPr lang="en-US" dirty="0"/>
          </a:p>
          <a:p>
            <a:r>
              <a:rPr lang="en-US" u="sng" dirty="0"/>
              <a:t>Infrastructure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Extension Methods / Helpers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Library Wrappers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05600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Why we’ve created the ABP framework?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015B6D-726D-44CC-9CB1-02BE51E49473}"/>
              </a:ext>
            </a:extLst>
          </p:cNvPr>
          <p:cNvSpPr/>
          <p:nvPr/>
        </p:nvSpPr>
        <p:spPr>
          <a:xfrm>
            <a:off x="1728035" y="2419725"/>
            <a:ext cx="5014507" cy="40943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Application(s)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48B12-6D38-458F-BD17-F5CD5967E595}"/>
              </a:ext>
            </a:extLst>
          </p:cNvPr>
          <p:cNvSpPr/>
          <p:nvPr/>
        </p:nvSpPr>
        <p:spPr>
          <a:xfrm>
            <a:off x="1735044" y="4460228"/>
            <a:ext cx="5002640" cy="40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(plain) ASP.NET Core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A8E288-1127-4635-B49B-D24FAC37206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4904785" y="2829157"/>
            <a:ext cx="0" cy="41134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46449EA-5792-43CE-B40F-C930B6F56904}"/>
              </a:ext>
            </a:extLst>
          </p:cNvPr>
          <p:cNvSpPr/>
          <p:nvPr/>
        </p:nvSpPr>
        <p:spPr>
          <a:xfrm>
            <a:off x="3071886" y="3240505"/>
            <a:ext cx="3665798" cy="8112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Reusable</a:t>
            </a:r>
          </a:p>
          <a:p>
            <a:pPr algn="ctr"/>
            <a:r>
              <a:rPr lang="en-US" dirty="0"/>
              <a:t>Application Framework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EAD170-CF75-4582-9AEC-0D24818FD726}"/>
              </a:ext>
            </a:extLst>
          </p:cNvPr>
          <p:cNvCxnSpPr>
            <a:cxnSpLocks/>
          </p:cNvCxnSpPr>
          <p:nvPr/>
        </p:nvCxnSpPr>
        <p:spPr>
          <a:xfrm>
            <a:off x="2394195" y="2829157"/>
            <a:ext cx="0" cy="163107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A5286DA-AAF5-45DF-BC04-D2EE7170199A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904785" y="4051715"/>
            <a:ext cx="0" cy="409432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56D40F1-7CEA-48C5-9C15-336D4FD82E5D}"/>
              </a:ext>
            </a:extLst>
          </p:cNvPr>
          <p:cNvSpPr txBox="1"/>
          <p:nvPr/>
        </p:nvSpPr>
        <p:spPr>
          <a:xfrm>
            <a:off x="7021095" y="1935747"/>
            <a:ext cx="46473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hard 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Maintain / Keep up to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developers</a:t>
            </a:r>
          </a:p>
          <a:p>
            <a:endParaRPr lang="en-US" dirty="0"/>
          </a:p>
          <a:p>
            <a:r>
              <a:rPr lang="en-US" b="1" dirty="0"/>
              <a:t>      Needs a dedicated framework team!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592F7F-B5B0-48A1-808A-1B4FB59C3A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754" y="4738890"/>
            <a:ext cx="2808243" cy="966752"/>
          </a:xfrm>
          <a:prstGeom prst="rect">
            <a:avLst/>
          </a:prstGeom>
        </p:spPr>
      </p:pic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810A9305-D075-4B13-8B8B-C11593F356D8}"/>
              </a:ext>
            </a:extLst>
          </p:cNvPr>
          <p:cNvCxnSpPr>
            <a:cxnSpLocks/>
            <a:stCxn id="21" idx="1"/>
            <a:endCxn id="10" idx="3"/>
          </p:cNvCxnSpPr>
          <p:nvPr/>
        </p:nvCxnSpPr>
        <p:spPr>
          <a:xfrm rot="10800000">
            <a:off x="6737684" y="3646110"/>
            <a:ext cx="927070" cy="1576156"/>
          </a:xfrm>
          <a:prstGeom prst="curved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40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81862"/>
          </a:xfrm>
        </p:spPr>
        <p:txBody>
          <a:bodyPr/>
          <a:lstStyle/>
          <a:p>
            <a:r>
              <a:rPr lang="en-US" sz="7200" dirty="0"/>
              <a:t>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4497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Domain Driven Design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5261811" y="1825625"/>
            <a:ext cx="64066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Application model, based on </a:t>
            </a:r>
            <a:r>
              <a:rPr lang="en-US" sz="2400" b="1" dirty="0"/>
              <a:t>DDD </a:t>
            </a:r>
            <a:r>
              <a:rPr lang="en-US" sz="2400" dirty="0"/>
              <a:t>patterns &amp; principles</a:t>
            </a:r>
          </a:p>
          <a:p>
            <a:pPr lvl="1"/>
            <a:r>
              <a:rPr lang="en-US" sz="2000" b="1" dirty="0"/>
              <a:t>Layers</a:t>
            </a:r>
            <a:r>
              <a:rPr lang="en-US" sz="2000" dirty="0"/>
              <a:t>: Domain, Application, Presentation and Infrastructure.</a:t>
            </a:r>
          </a:p>
          <a:p>
            <a:r>
              <a:rPr lang="en-US" sz="2400" dirty="0"/>
              <a:t>Well structured </a:t>
            </a:r>
            <a:r>
              <a:rPr lang="en-US" sz="2400" b="1" dirty="0"/>
              <a:t>startup template</a:t>
            </a:r>
            <a:r>
              <a:rPr lang="en-US" sz="2400" dirty="0"/>
              <a:t>s</a:t>
            </a:r>
          </a:p>
          <a:p>
            <a:r>
              <a:rPr lang="en-US" sz="2400" b="1" dirty="0"/>
              <a:t>Infrastructure </a:t>
            </a:r>
            <a:r>
              <a:rPr lang="en-US" sz="2400" dirty="0"/>
              <a:t>for entities, repositories, unit of work, application services… etc.</a:t>
            </a:r>
          </a:p>
          <a:p>
            <a:r>
              <a:rPr lang="en-US" sz="2400" dirty="0"/>
              <a:t>Documentation &amp; </a:t>
            </a:r>
            <a:r>
              <a:rPr lang="en-US" sz="2400" b="1" dirty="0"/>
              <a:t>best practice guides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751C003-5EE0-46D9-BA17-3AC6C914F9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622" y="2161673"/>
            <a:ext cx="33528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95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9EE22C4-DFB5-459B-A276-F7DFEBBC2A58}"/>
              </a:ext>
            </a:extLst>
          </p:cNvPr>
          <p:cNvSpPr/>
          <p:nvPr/>
        </p:nvSpPr>
        <p:spPr>
          <a:xfrm>
            <a:off x="523504" y="1769979"/>
            <a:ext cx="7064412" cy="2347495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u="sng" dirty="0"/>
              <a:t>Application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Modularity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328E0E8-B429-4B39-83DD-0277B6A4AF4B}"/>
              </a:ext>
            </a:extLst>
          </p:cNvPr>
          <p:cNvSpPr/>
          <p:nvPr/>
        </p:nvSpPr>
        <p:spPr>
          <a:xfrm>
            <a:off x="759326" y="2390274"/>
            <a:ext cx="3283285" cy="7218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A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E350BB-259F-437D-907F-6F7778B36027}"/>
              </a:ext>
            </a:extLst>
          </p:cNvPr>
          <p:cNvSpPr/>
          <p:nvPr/>
        </p:nvSpPr>
        <p:spPr>
          <a:xfrm>
            <a:off x="4184316" y="2390274"/>
            <a:ext cx="3283285" cy="7218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B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348E5F-30B7-4C29-BFAE-0B7BFA17E3B3}"/>
              </a:ext>
            </a:extLst>
          </p:cNvPr>
          <p:cNvSpPr/>
          <p:nvPr/>
        </p:nvSpPr>
        <p:spPr>
          <a:xfrm>
            <a:off x="759326" y="3259222"/>
            <a:ext cx="3283285" cy="72189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C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FE6346-36DA-41C9-A373-62338578B213}"/>
              </a:ext>
            </a:extLst>
          </p:cNvPr>
          <p:cNvSpPr/>
          <p:nvPr/>
        </p:nvSpPr>
        <p:spPr>
          <a:xfrm>
            <a:off x="4184316" y="3259222"/>
            <a:ext cx="3283285" cy="7218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u="sng" dirty="0"/>
              <a:t>Module D</a:t>
            </a:r>
          </a:p>
          <a:p>
            <a:pPr algn="ctr"/>
            <a:r>
              <a:rPr lang="en-US" sz="1400" dirty="0"/>
              <a:t>Entities, Services, APIs, UI Pages, DB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4987E5-B0A3-4054-8330-9808C6C0EDFC}"/>
              </a:ext>
            </a:extLst>
          </p:cNvPr>
          <p:cNvSpPr txBox="1"/>
          <p:nvPr/>
        </p:nvSpPr>
        <p:spPr>
          <a:xfrm>
            <a:off x="7887368" y="1721853"/>
            <a:ext cx="39196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Pre-Built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Identity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Tenant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Permission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6792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0CF6-8856-4921-97FA-B962872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551" y="365125"/>
            <a:ext cx="7529945" cy="1048039"/>
          </a:xfrm>
        </p:spPr>
        <p:txBody>
          <a:bodyPr anchor="ctr">
            <a:normAutofit/>
          </a:bodyPr>
          <a:lstStyle/>
          <a:p>
            <a:r>
              <a:rPr lang="en-US" sz="3200" dirty="0"/>
              <a:t>Architecture / Microservices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3451317-A204-4729-A427-EBDB9F2FB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04" y="483528"/>
            <a:ext cx="3169722" cy="81123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92399CC-EFF6-4058-89C7-4D020BCBC9F2}"/>
              </a:ext>
            </a:extLst>
          </p:cNvPr>
          <p:cNvSpPr txBox="1">
            <a:spLocks/>
          </p:cNvSpPr>
          <p:nvPr/>
        </p:nvSpPr>
        <p:spPr>
          <a:xfrm>
            <a:off x="632012" y="1825625"/>
            <a:ext cx="48050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Communication patterns</a:t>
            </a:r>
          </a:p>
          <a:p>
            <a:pPr lvl="1"/>
            <a:r>
              <a:rPr lang="en-US" sz="2000" dirty="0"/>
              <a:t>API calls</a:t>
            </a:r>
          </a:p>
          <a:p>
            <a:pPr lvl="1"/>
            <a:r>
              <a:rPr lang="en-US" sz="2000" dirty="0"/>
              <a:t>Distributed events (pub/sub model)</a:t>
            </a:r>
          </a:p>
          <a:p>
            <a:r>
              <a:rPr lang="en-US" sz="2400" dirty="0"/>
              <a:t>IdentityServer4 integration</a:t>
            </a:r>
          </a:p>
          <a:p>
            <a:r>
              <a:rPr lang="en-US" sz="2400" dirty="0"/>
              <a:t>Pre-built modules have been designed as microservice compatible.</a:t>
            </a:r>
          </a:p>
        </p:txBody>
      </p:sp>
      <p:pic>
        <p:nvPicPr>
          <p:cNvPr id="4100" name="Picture 4" descr="microservice-sample-diagram-2">
            <a:extLst>
              <a:ext uri="{FF2B5EF4-FFF2-40B4-BE49-F238E27FC236}">
                <a16:creationId xmlns:a16="http://schemas.microsoft.com/office/drawing/2014/main" id="{B20A510F-565F-40A2-8B66-5223C24B9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807" y="2480048"/>
            <a:ext cx="6207213" cy="325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C1E3498-957F-45EF-88D8-DA777B7FF739}"/>
              </a:ext>
            </a:extLst>
          </p:cNvPr>
          <p:cNvSpPr/>
          <p:nvPr/>
        </p:nvSpPr>
        <p:spPr>
          <a:xfrm>
            <a:off x="6123187" y="1825625"/>
            <a:ext cx="54104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/>
              <a:t>A complete microservice solution sample!</a:t>
            </a:r>
          </a:p>
        </p:txBody>
      </p:sp>
    </p:spTree>
    <p:extLst>
      <p:ext uri="{BB962C8B-B14F-4D97-AF65-F5344CB8AC3E}">
        <p14:creationId xmlns:p14="http://schemas.microsoft.com/office/powerpoint/2010/main" val="3513994575"/>
      </p:ext>
    </p:extLst>
  </p:cSld>
  <p:clrMapOvr>
    <a:masterClrMapping/>
  </p:clrMapOvr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purl.org/dc/terms/"/>
    <ds:schemaRef ds:uri="http://schemas.microsoft.com/office/2006/documentManagement/types"/>
    <ds:schemaRef ds:uri="http://schemas.microsoft.com/office/infopath/2007/PartnerControls"/>
    <ds:schemaRef ds:uri="11245976-3b4d-4794-a754-317688483df2"/>
    <ds:schemaRef ds:uri="http://purl.org/dc/elements/1.1/"/>
    <ds:schemaRef ds:uri="569b343d-e775-480b-9b2b-6a6986deb9b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2837</TotalTime>
  <Words>447</Words>
  <Application>Microsoft Office PowerPoint</Application>
  <PresentationFormat>Widescreen</PresentationFormat>
  <Paragraphs>132</Paragraphs>
  <Slides>26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ABP: Open source web application framework for ASP.NET Core 3.0</vt:lpstr>
      <vt:lpstr>Why we’ve created the ABP framework?</vt:lpstr>
      <vt:lpstr>Why we’ve created the ABP framework?</vt:lpstr>
      <vt:lpstr>Why we’ve created the ABP framework?</vt:lpstr>
      <vt:lpstr>Architecture</vt:lpstr>
      <vt:lpstr>Architecture / Domain Driven Design</vt:lpstr>
      <vt:lpstr>Architecture / Modularity</vt:lpstr>
      <vt:lpstr>Architecture / Microservices</vt:lpstr>
      <vt:lpstr>Architecture / Multi-Tenancy</vt:lpstr>
      <vt:lpstr>ABP.IO vs ASP.NET Boilerplate</vt:lpstr>
      <vt:lpstr>ASP.NET Boilerplate vs ABP.IO</vt:lpstr>
      <vt:lpstr>Demo: Create a new solution!</vt:lpstr>
      <vt:lpstr>Highlights / Features</vt:lpstr>
      <vt:lpstr>Cross-cutting Concerns</vt:lpstr>
      <vt:lpstr>Auto HTTP API Controllers</vt:lpstr>
      <vt:lpstr>Dynamic JavaScript &amp; C# Client Proxies</vt:lpstr>
      <vt:lpstr>Dynamic JavaScript &amp; C# Client Proxies</vt:lpstr>
      <vt:lpstr>Title</vt:lpstr>
      <vt:lpstr>Title</vt:lpstr>
      <vt:lpstr>Title</vt:lpstr>
      <vt:lpstr>PowerPoint Presentation</vt:lpstr>
      <vt:lpstr>PowerPoint Presentation</vt:lpstr>
      <vt:lpstr>Demo intro slide</vt:lpstr>
      <vt:lpstr>Code Sample Title</vt:lpstr>
      <vt:lpstr>Code Sample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Halil Kalkan</cp:lastModifiedBy>
  <cp:revision>26</cp:revision>
  <dcterms:created xsi:type="dcterms:W3CDTF">2018-01-09T22:22:16Z</dcterms:created>
  <dcterms:modified xsi:type="dcterms:W3CDTF">2019-09-12T15:21:56Z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